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5" r:id="rId3"/>
    <p:sldId id="270" r:id="rId4"/>
    <p:sldId id="273" r:id="rId5"/>
    <p:sldId id="256" r:id="rId6"/>
    <p:sldId id="257" r:id="rId7"/>
    <p:sldId id="274" r:id="rId8"/>
    <p:sldId id="268" r:id="rId9"/>
    <p:sldId id="260" r:id="rId10"/>
    <p:sldId id="276" r:id="rId11"/>
    <p:sldId id="277" r:id="rId12"/>
    <p:sldId id="267" r:id="rId13"/>
    <p:sldId id="261" r:id="rId14"/>
    <p:sldId id="263" r:id="rId15"/>
    <p:sldId id="269" r:id="rId16"/>
    <p:sldId id="262" r:id="rId17"/>
    <p:sldId id="264" r:id="rId18"/>
    <p:sldId id="258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66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60"/>
  </p:normalViewPr>
  <p:slideViewPr>
    <p:cSldViewPr>
      <p:cViewPr varScale="1">
        <p:scale>
          <a:sx n="46" d="100"/>
          <a:sy n="4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27CF9-75DD-42B6-A1F1-F88A3F687ABE}" type="datetimeFigureOut">
              <a:rPr lang="en-US" smtClean="0"/>
              <a:pPr/>
              <a:t>4/15/2015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B3A4-63E1-4433-BA96-34C68F20D2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87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C297E-6AB9-47C0-A683-B81059013242}" type="slidenum">
              <a:rPr lang="en-IN" smtClean="0"/>
              <a:pPr/>
              <a:t>8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1166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E46C4-D41B-416A-BBCC-C2A943C0C74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9500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9362A-4866-4764-860A-980620EBE03D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38B-0BF1-4D90-902A-108E6DE988FA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D167-4D7F-4147-A4DF-9207A2C3C70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FD9F-0223-40B4-A3BF-397EE4745654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18B0-AF1B-436B-84DD-CE2DEDA8CA0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DF77-A607-4EAF-B2C7-B3FFBD8C2D45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C12D-73AE-4FC3-A656-ABFF72FA639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3CCD-0584-479C-B0AF-5015E6BFCCE8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E46E-4897-4BB6-BDB6-D57D6288104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0044-4CE0-4E33-8D5A-280E38C0994E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F117-60A5-4AFE-AA60-EBD733660B3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0C65-DAF4-4CF4-AF4A-3B959B9BDC72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CF8E-17E9-4280-B1FE-3D03E3EAF1B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A20B-E2B9-45CA-86ED-2B97D44F0025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D0A8-79B4-428E-BE9F-3A0EBFB70DB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05E3-E370-4D80-9BD9-E0D61693FA87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6ACA-9407-46EC-8E6A-F632C886AA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DC2C-640A-4EAA-A814-CF88E325F788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2E64-D39C-43CD-80F3-61DD4508E4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68AB-0FFC-499E-B175-07201925BABC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8C9D-0F13-4A8B-80F4-93AABAB9466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A8C-0D5B-4313-97DB-F721B52FC1B8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1608-FA89-4C42-AC1B-909FBAAF181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6E43D-6614-4271-BE51-FBA8B047ED9E}" type="datetimeFigureOut">
              <a:rPr lang="en-US"/>
              <a:pPr>
                <a:defRPr/>
              </a:pPr>
              <a:t>4/15/2015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66705-A515-446C-A54A-2A3DD7CEEED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4282" y="163860"/>
            <a:ext cx="8786874" cy="6478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“ARSENIC IN GROUND WATER - THE JORHAT SCENARIO”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Multi-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sectoral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Brain Storming Session 28-11-2014 at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Iyengar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Hall CSIR-NEIST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Jorhat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SOME INORGANIC ADSORBENTS AS GROUND WATER PURIFICATION MEDIA TO ARREST TOXIC ANIONS LIKE ARSENATE AND FLUORIDE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 L </a:t>
            </a:r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Goswamee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Senior Principal Scientist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Materials Science Division CSIR-NEIST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Jorhat</a:t>
            </a:r>
            <a:endParaRPr lang="en-I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9"/>
          <p:cNvGraphicFramePr>
            <a:graphicFrameLocks noChangeAspect="1"/>
          </p:cNvGraphicFramePr>
          <p:nvPr/>
        </p:nvGraphicFramePr>
        <p:xfrm>
          <a:off x="8429625" y="0"/>
          <a:ext cx="714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0"/>
                        <a:ext cx="7143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285750"/>
            <a:ext cx="50006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3235325" y="3071813"/>
          <a:ext cx="59086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Graph" r:id="rId6" imgW="4174560" imgH="2916000" progId="Origin50.Graph">
                  <p:embed/>
                </p:oleObj>
              </mc:Choice>
              <mc:Fallback>
                <p:oleObj name="Graph" r:id="rId6" imgW="4174560" imgH="29160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3071813"/>
                        <a:ext cx="5908675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14313" y="928688"/>
            <a:ext cx="3286125" cy="421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u="sng" spc="-1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Shape Memory Effect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LDH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</a:rPr>
              <a:t>         450</a:t>
            </a:r>
            <a:r>
              <a:rPr lang="en-US" sz="2000" b="1" spc="-100" baseline="40000" dirty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spc="-100" dirty="0" err="1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Calcined</a:t>
            </a: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LDO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        H</a:t>
            </a:r>
            <a:r>
              <a:rPr lang="en-US" sz="2000" b="1" spc="-100" baseline="-400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O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spc="-1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Reformed LD</a:t>
            </a:r>
            <a:r>
              <a:rPr lang="en-US" sz="2000" b="1" spc="-1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H</a:t>
            </a:r>
          </a:p>
          <a:p>
            <a:pPr algn="ctr" fontAlgn="auto">
              <a:spcAft>
                <a:spcPts val="0"/>
              </a:spcAft>
              <a:defRPr/>
            </a:pPr>
            <a:endParaRPr lang="en-IN" sz="2000" b="1" spc="-10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29544" y="3928269"/>
            <a:ext cx="8572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393825" y="2392363"/>
            <a:ext cx="9286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9"/>
          <p:cNvGraphicFramePr>
            <a:graphicFrameLocks noChangeAspect="1"/>
          </p:cNvGraphicFramePr>
          <p:nvPr/>
        </p:nvGraphicFramePr>
        <p:xfrm>
          <a:off x="8429625" y="0"/>
          <a:ext cx="714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0"/>
                        <a:ext cx="7143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85728"/>
            <a:ext cx="31527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1000100" y="285728"/>
          <a:ext cx="4019550" cy="54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85728"/>
                        <a:ext cx="4019550" cy="5429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215074" y="2071678"/>
            <a:ext cx="17308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Removal of Cr</a:t>
            </a:r>
            <a:r>
              <a:rPr lang="en-IN" b="1" baseline="30000" dirty="0" smtClean="0">
                <a:solidFill>
                  <a:schemeClr val="tx1"/>
                </a:solidFill>
              </a:rPr>
              <a:t>6+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3714752"/>
            <a:ext cx="1500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Removal of F</a:t>
            </a:r>
            <a:r>
              <a:rPr lang="en-IN" b="1" baseline="30000" dirty="0" smtClean="0">
                <a:solidFill>
                  <a:schemeClr val="tx1"/>
                </a:solidFill>
              </a:rPr>
              <a:t>-</a:t>
            </a:r>
            <a:endParaRPr lang="en-IN" b="1" baseline="300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472" y="5572140"/>
            <a:ext cx="4572032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2000" b="1" spc="-100" dirty="0" err="1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Defluoridation</a:t>
            </a:r>
            <a:r>
              <a:rPr lang="en-IN" sz="2000" b="1" spc="-100" dirty="0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by </a:t>
            </a:r>
            <a:r>
              <a:rPr lang="en-IN" sz="2000" b="1" spc="-100" dirty="0" err="1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calcined</a:t>
            </a:r>
            <a:r>
              <a:rPr lang="en-IN" sz="2000" b="1" spc="-100" dirty="0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Mg-Al-LDH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IN" sz="2000" b="1" spc="-100" dirty="0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         from 1mg/50ml </a:t>
            </a:r>
            <a:r>
              <a:rPr lang="en-IN" sz="2000" b="1" spc="-100" dirty="0" err="1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NaF</a:t>
            </a:r>
            <a:r>
              <a:rPr lang="en-IN" sz="2000" b="1" spc="-100" dirty="0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IN" sz="2000" b="1" spc="-100" dirty="0" err="1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soln</a:t>
            </a:r>
            <a:endParaRPr lang="en-IN" sz="2000" b="1" spc="-10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1015" y="228600"/>
          <a:ext cx="8651630" cy="6309360"/>
        </p:xfrm>
        <a:graphic>
          <a:graphicData uri="http://schemas.openxmlformats.org/drawingml/2006/table">
            <a:tbl>
              <a:tblPr/>
              <a:tblGrid>
                <a:gridCol w="3868615"/>
                <a:gridCol w="789954"/>
                <a:gridCol w="3148999"/>
                <a:gridCol w="844062"/>
              </a:tblGrid>
              <a:tr h="3346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COST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ESTIMATION OF MMH PRODUCTION -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Basis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Times New Roman"/>
                        </a:rPr>
                        <a:t>100kg/batch/day</a:t>
                      </a:r>
                      <a:endParaRPr lang="en-IN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51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CAPITAL INVESTMENT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Lacs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COST OF PRODUCTION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Lacs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Land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3.00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Raw materials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12.75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Building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12.00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Utility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1.01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Plant &amp; Machinery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27.36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Salaries &amp; wages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4.68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Furniture &amp; Fixture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3.75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Depreciation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3.03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Know-how &amp; Consultancy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4.50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Repair &amp; Maintenance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2.01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Preoperative expenses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2.25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Rent &amp; taxes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0.55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Contigency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2.50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Interest on short term loan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Sub-total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55.36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Interest on long term loan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4.18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Margin for working capital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0.49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Packaging cost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0.30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Arial"/>
                          <a:ea typeface="Calibri"/>
                          <a:cs typeface="Times New Roman"/>
                        </a:rPr>
                        <a:t>55.85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Arial"/>
                          <a:ea typeface="Calibri"/>
                          <a:cs typeface="Times New Roman"/>
                        </a:rPr>
                        <a:t>Selling expenses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Arial"/>
                          <a:ea typeface="Calibri"/>
                          <a:cs typeface="Times New Roman"/>
                        </a:rPr>
                        <a:t>0.24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Royalities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0.60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30.28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C3300"/>
                          </a:solidFill>
                          <a:latin typeface="Arial"/>
                          <a:ea typeface="Calibri"/>
                          <a:cs typeface="Times New Roman"/>
                        </a:rPr>
                        <a:t>Cost of production per </a:t>
                      </a:r>
                      <a:r>
                        <a:rPr lang="en-US" sz="2000" b="1" dirty="0" smtClean="0">
                          <a:solidFill>
                            <a:srgbClr val="CC3300"/>
                          </a:solidFill>
                          <a:latin typeface="Arial"/>
                          <a:ea typeface="Calibri"/>
                          <a:cs typeface="Times New Roman"/>
                        </a:rPr>
                        <a:t>Kg  Rs 100.00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2009 Base Line Data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IN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5" marR="5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5" marR="5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5" marR="5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0018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19000" contrast="42000"/>
          </a:blip>
          <a:srcRect/>
          <a:stretch>
            <a:fillRect/>
          </a:stretch>
        </p:blipFill>
        <p:spPr bwMode="auto">
          <a:xfrm rot="5400000">
            <a:off x="2035951" y="-1035875"/>
            <a:ext cx="5000660" cy="83582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0034" y="5786454"/>
            <a:ext cx="807490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FLOW SHEET FOR PRODUCTION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F &amp;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As REMOVING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AGENT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SYNTHETIC LDH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rg_hi" descr="http://t0.gstatic.com/images?q=tbn:ANd9GcSvhupzwDdZV0rRgRKw1fnPRR2u0vLTX0mkP7euZVruSSXdBlM0l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3214687" cy="22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                                                                                  </a:t>
            </a:r>
            <a:endParaRPr lang="en-US" sz="800">
              <a:cs typeface="Times New Roman" pitchFamily="18" charset="0"/>
            </a:endParaRPr>
          </a:p>
          <a:p>
            <a:pPr eaLnBrk="0" hangingPunct="0"/>
            <a:r>
              <a:rPr lang="en-US" sz="12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        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00034" y="3286124"/>
            <a:ext cx="31432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Green </a:t>
            </a:r>
            <a:r>
              <a:rPr lang="en-US" b="1" i="1" dirty="0" err="1">
                <a:solidFill>
                  <a:srgbClr val="C00000"/>
                </a:solidFill>
                <a:cs typeface="Times New Roman" pitchFamily="18" charset="0"/>
              </a:rPr>
              <a:t>Ipomea</a:t>
            </a:r>
            <a:r>
              <a:rPr lang="en-US" b="1" i="1" dirty="0">
                <a:solidFill>
                  <a:srgbClr val="C00000"/>
                </a:solidFill>
                <a:cs typeface="Times New Roman" pitchFamily="18" charset="0"/>
              </a:rPr>
              <a:t> Cornea</a:t>
            </a:r>
            <a:endParaRPr lang="en-US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2295" name="Picture 5" descr="IMG-20110531-0074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14356"/>
            <a:ext cx="3429000" cy="23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cs typeface="Times New Roman" pitchFamily="18" charset="0"/>
              </a:rPr>
              <a:t>                                                                                                                 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31432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cs typeface="Times New Roman" pitchFamily="18" charset="0"/>
              </a:rPr>
              <a:t>       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00628" y="3286124"/>
            <a:ext cx="3214687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Inside view of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carboniser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2299" name="il_fi" descr="http://www.shreetrader.net/full-images/7182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786189"/>
            <a:ext cx="3286125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DSC053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3788" y="3857627"/>
            <a:ext cx="338296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71472" y="6215082"/>
            <a:ext cx="30718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            Paddy Husk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12290" name="Object 13"/>
          <p:cNvGraphicFramePr>
            <a:graphicFrameLocks noChangeAspect="1"/>
          </p:cNvGraphicFramePr>
          <p:nvPr/>
        </p:nvGraphicFramePr>
        <p:xfrm>
          <a:off x="8439150" y="0"/>
          <a:ext cx="704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8" imgW="5440230" imgH="5623095" progId="">
                  <p:embed/>
                </p:oleObj>
              </mc:Choice>
              <mc:Fallback>
                <p:oleObj r:id="rId8" imgW="5440230" imgH="562309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150" y="0"/>
                        <a:ext cx="7048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00628" y="6215082"/>
            <a:ext cx="3286125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Burning in clay lined burner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5720" y="142852"/>
            <a:ext cx="707236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IN" b="1" dirty="0" smtClean="0">
                <a:solidFill>
                  <a:srgbClr val="002060"/>
                </a:solidFill>
              </a:rPr>
              <a:t>On-going works on bio-base adsorbents from  local NE region resources</a:t>
            </a:r>
            <a:endParaRPr 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4" name="Picture 1" descr="ooooooo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7188"/>
            <a:ext cx="478631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571500" y="5572125"/>
            <a:ext cx="821531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Times New Roman" pitchFamily="18" charset="0"/>
              </a:rPr>
              <a:t>A purifier column containing filtration bed proposed to be developed using local materials (</a:t>
            </a:r>
            <a:r>
              <a:rPr lang="en-US" sz="2000" b="1" i="1" dirty="0">
                <a:cs typeface="Times New Roman" pitchFamily="18" charset="0"/>
              </a:rPr>
              <a:t>a computer drawn concept</a:t>
            </a:r>
            <a:r>
              <a:rPr lang="en-US" sz="2000" b="1" dirty="0">
                <a:cs typeface="Times New Roman" pitchFamily="18" charset="0"/>
              </a:rPr>
              <a:t>)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8478838" y="0"/>
          <a:ext cx="6651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4" imgW="5440230" imgH="5623095" progId="">
                  <p:embed/>
                </p:oleObj>
              </mc:Choice>
              <mc:Fallback>
                <p:oleObj r:id="rId4" imgW="5440230" imgH="562309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0"/>
                        <a:ext cx="66516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6200"/>
            <a:ext cx="8305800" cy="243205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Packed Column Design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Column Study Basic Data for Future Scale Up 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                 </a:t>
            </a:r>
            <a:r>
              <a:rPr lang="en-US" b="1" dirty="0">
                <a:latin typeface="+mn-lt"/>
                <a:cs typeface="+mn-cs"/>
              </a:rPr>
              <a:t>to  Q = 720  L/day</a:t>
            </a:r>
            <a:r>
              <a:rPr lang="en-US" dirty="0">
                <a:latin typeface="+mn-lt"/>
                <a:cs typeface="+mn-cs"/>
              </a:rPr>
              <a:t>  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•Column diameter = 3.4 cm 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•Column depth (packed bed) = 5 cm 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•Packed bed carbon density = 354  kg/m</a:t>
            </a:r>
            <a:r>
              <a:rPr lang="en-US" baseline="30000" dirty="0">
                <a:latin typeface="+mn-lt"/>
                <a:cs typeface="+mn-cs"/>
              </a:rPr>
              <a:t>3 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•V breakthrough = 320 </a:t>
            </a:r>
            <a:r>
              <a:rPr lang="en-US" dirty="0" err="1">
                <a:latin typeface="+mn-lt"/>
                <a:cs typeface="+mn-cs"/>
              </a:rPr>
              <a:t>mL</a:t>
            </a: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•V exhaustion = 368 </a:t>
            </a:r>
            <a:r>
              <a:rPr lang="en-US" dirty="0" err="1">
                <a:latin typeface="+mn-lt"/>
                <a:cs typeface="+mn-cs"/>
              </a:rPr>
              <a:t>mL</a:t>
            </a:r>
            <a:r>
              <a:rPr lang="en-US" dirty="0">
                <a:latin typeface="+mn-lt"/>
                <a:cs typeface="+mn-cs"/>
              </a:rPr>
              <a:t> </a:t>
            </a:r>
            <a:endParaRPr lang="en-IN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62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8478838" y="0"/>
          <a:ext cx="6651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4" imgW="5440230" imgH="5623095" progId="">
                  <p:embed/>
                </p:oleObj>
              </mc:Choice>
              <mc:Fallback>
                <p:oleObj r:id="rId4" imgW="5440230" imgH="5623095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0"/>
                        <a:ext cx="66516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304800"/>
            <a:ext cx="8305800" cy="3429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endParaRPr lang="en-I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Q=720 L/day  water containing c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=10 mg/L  &amp; </a:t>
            </a:r>
            <a:r>
              <a:rPr lang="en-US" sz="2400" b="1" dirty="0" err="1">
                <a:solidFill>
                  <a:srgbClr val="FF0000"/>
                </a:solidFill>
              </a:rPr>
              <a:t>c</a:t>
            </a:r>
            <a:r>
              <a:rPr lang="en-US" sz="2400" b="1" baseline="-25000" dirty="0" err="1">
                <a:solidFill>
                  <a:srgbClr val="FF0000"/>
                </a:solidFill>
              </a:rPr>
              <a:t>e</a:t>
            </a:r>
            <a:r>
              <a:rPr lang="en-US" sz="2400" b="1" dirty="0">
                <a:solidFill>
                  <a:srgbClr val="FF0000"/>
                </a:solidFill>
              </a:rPr>
              <a:t>=0.5 mg/L</a:t>
            </a:r>
            <a:endParaRPr lang="en-IN" sz="2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Best fitted,  </a:t>
            </a:r>
            <a:r>
              <a:rPr lang="en-US" sz="2400" dirty="0" err="1">
                <a:solidFill>
                  <a:schemeClr val="tx1"/>
                </a:solidFill>
              </a:rPr>
              <a:t>Freundlich</a:t>
            </a:r>
            <a:r>
              <a:rPr lang="en-US" sz="2400" dirty="0">
                <a:solidFill>
                  <a:schemeClr val="tx1"/>
                </a:solidFill>
              </a:rPr>
              <a:t> isotherm </a:t>
            </a:r>
            <a:r>
              <a:rPr lang="en-US" sz="2400" b="1" dirty="0">
                <a:solidFill>
                  <a:schemeClr val="tx1"/>
                </a:solidFill>
              </a:rPr>
              <a:t>q 		= 7.46xC </a:t>
            </a:r>
            <a:r>
              <a:rPr lang="en-US" sz="2400" b="1" baseline="30000" dirty="0">
                <a:solidFill>
                  <a:schemeClr val="tx1"/>
                </a:solidFill>
              </a:rPr>
              <a:t>0.35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endParaRPr lang="en-IN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For   C= 0.5 mg/L ,  q		= </a:t>
            </a:r>
            <a:r>
              <a:rPr lang="en-US" sz="2400" b="1" dirty="0">
                <a:solidFill>
                  <a:schemeClr val="tx1"/>
                </a:solidFill>
              </a:rPr>
              <a:t>5.856mg/g 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endParaRPr lang="en-IN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With 30 % reduction in capacity q 		=</a:t>
            </a:r>
            <a:r>
              <a:rPr lang="en-US" sz="2400" b="1" dirty="0">
                <a:solidFill>
                  <a:schemeClr val="tx1"/>
                </a:solidFill>
              </a:rPr>
              <a:t>4.1 mg/g 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endParaRPr lang="en-IN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 Fluoride load 					= </a:t>
            </a:r>
            <a:r>
              <a:rPr lang="en-US" sz="2400" b="1" dirty="0">
                <a:solidFill>
                  <a:schemeClr val="tx1"/>
                </a:solidFill>
              </a:rPr>
              <a:t>6840 mg/day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IN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Carbon requirement 			 	= </a:t>
            </a:r>
            <a:r>
              <a:rPr lang="en-US" sz="2400" b="1" dirty="0">
                <a:solidFill>
                  <a:schemeClr val="tx1"/>
                </a:solidFill>
              </a:rPr>
              <a:t>1.17 kg/day</a:t>
            </a:r>
            <a:endParaRPr lang="en-IN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Carbon requirement(30 % reduction)  	= </a:t>
            </a:r>
            <a:r>
              <a:rPr lang="en-US" sz="2400" b="1" dirty="0">
                <a:solidFill>
                  <a:schemeClr val="tx1"/>
                </a:solidFill>
              </a:rPr>
              <a:t>1.65 kg/day</a:t>
            </a:r>
            <a:endParaRPr lang="en-IN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Carbon requirement (due to unused bed)	=</a:t>
            </a:r>
            <a:r>
              <a:rPr lang="en-US" sz="2400" b="1" dirty="0">
                <a:solidFill>
                  <a:schemeClr val="tx1"/>
                </a:solidFill>
              </a:rPr>
              <a:t>1.83 kg/day</a:t>
            </a:r>
            <a:endParaRPr lang="en-IN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 descr="https://encrypted-tbn3.gstatic.com/images?q=tbn:ANd9GcT7jY6SvhafjwZPinMFQBMP0ceXr0j0UT94DnVirtkfIAFYHn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17"/>
            <a:ext cx="4071937" cy="24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http://files.cluster2.hostgator.co.in/hostgator110653/image/ranggh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714355"/>
            <a:ext cx="3929063" cy="23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57188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28625" y="6072188"/>
            <a:ext cx="8501063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Some old structures made with</a:t>
            </a:r>
            <a:r>
              <a:rPr lang="en-IN" b="1" dirty="0">
                <a:latin typeface="Calibri" pitchFamily="34" charset="0"/>
              </a:rPr>
              <a:t> Lime-Silica cements </a:t>
            </a:r>
            <a:r>
              <a:rPr lang="en-US" b="1" dirty="0">
                <a:latin typeface="Calibri" pitchFamily="34" charset="0"/>
              </a:rPr>
              <a:t>in upper Assam still standing strong</a:t>
            </a:r>
            <a:endParaRPr lang="en-IN" b="1" dirty="0">
              <a:latin typeface="Calibri" pitchFamily="34" charset="0"/>
            </a:endParaRPr>
          </a:p>
        </p:txBody>
      </p:sp>
      <p:pic>
        <p:nvPicPr>
          <p:cNvPr id="50183" name="Picture 2" descr="http://static.panoramio.com/photos/large/752938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357562"/>
            <a:ext cx="3979863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4" descr="http://jorhat.gov.in/images/photo-gallery/photo-gallery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357562"/>
            <a:ext cx="4071937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52149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b="1" dirty="0" smtClean="0">
                <a:latin typeface="Calibri" pitchFamily="34" charset="0"/>
              </a:rPr>
              <a:t>Permanent Immobilisation in </a:t>
            </a:r>
            <a:r>
              <a:rPr lang="en-IN" b="1" dirty="0" err="1" smtClean="0">
                <a:latin typeface="Calibri" pitchFamily="34" charset="0"/>
              </a:rPr>
              <a:t>Cementitious</a:t>
            </a:r>
            <a:r>
              <a:rPr lang="en-IN" b="1" dirty="0" smtClean="0">
                <a:latin typeface="Calibri" pitchFamily="34" charset="0"/>
              </a:rPr>
              <a:t> Matrix</a:t>
            </a:r>
            <a:endParaRPr lang="en-IN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85750"/>
            <a:ext cx="7026282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Permanent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Immobilisation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Fluoride in </a:t>
            </a:r>
            <a:r>
              <a:rPr lang="en-US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Cementitious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Matrix 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1" name="Chart 1"/>
          <p:cNvPicPr>
            <a:picLocks noChangeAspect="1" noChangeArrowheads="1"/>
          </p:cNvPicPr>
          <p:nvPr/>
        </p:nvPicPr>
        <p:blipFill>
          <a:blip r:embed="rId2"/>
          <a:srcRect b="-79"/>
          <a:stretch>
            <a:fillRect/>
          </a:stretch>
        </p:blipFill>
        <p:spPr bwMode="auto">
          <a:xfrm>
            <a:off x="2286000" y="1357313"/>
            <a:ext cx="4081463" cy="2643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14313" y="4143375"/>
            <a:ext cx="8675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latin typeface="Cambria" pitchFamily="18" charset="0"/>
              </a:rPr>
              <a:t>Fig - Compressive strength of 21 days cube of  hydrated products, where, </a:t>
            </a:r>
          </a:p>
          <a:p>
            <a:r>
              <a:rPr lang="en-US" sz="2000" b="1">
                <a:latin typeface="Cambria" pitchFamily="18" charset="0"/>
              </a:rPr>
              <a:t>          A=Basic adsorbent (BA) , B=BA+ Cemical Activating Agent (CA), </a:t>
            </a:r>
          </a:p>
          <a:p>
            <a:r>
              <a:rPr lang="en-US" sz="2000" b="1">
                <a:latin typeface="Cambria" pitchFamily="18" charset="0"/>
              </a:rPr>
              <a:t>          C=BA+ CA + fluoride</a:t>
            </a:r>
            <a:endParaRPr lang="en-US" sz="2000"/>
          </a:p>
          <a:p>
            <a:pPr eaLnBrk="0" hangingPunct="0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Users\RLG\Documents\Bluetooth Exchange Folder\Image0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357313"/>
            <a:ext cx="345598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928938" y="4786313"/>
            <a:ext cx="2928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b="1" i="1">
                <a:latin typeface="Calibri" pitchFamily="34" charset="0"/>
              </a:rPr>
              <a:t>           Courtesy – Garden section NEIST JORHAT</a:t>
            </a:r>
          </a:p>
          <a:p>
            <a:pPr algn="ctr"/>
            <a:r>
              <a:rPr lang="en-US" sz="1100" b="1" i="1">
                <a:latin typeface="Calibri" pitchFamily="34" charset="0"/>
              </a:rPr>
              <a:t>                                     </a:t>
            </a:r>
          </a:p>
          <a:p>
            <a:pPr algn="ctr"/>
            <a:endParaRPr lang="en-US" sz="1100" b="1" i="1">
              <a:latin typeface="Calibri" pitchFamily="34" charset="0"/>
            </a:endParaRPr>
          </a:p>
          <a:p>
            <a:pPr algn="ctr"/>
            <a:endParaRPr lang="en-US" sz="1100" b="1" i="1">
              <a:latin typeface="Calibri" pitchFamily="34" charset="0"/>
            </a:endParaRPr>
          </a:p>
          <a:p>
            <a:pPr algn="ctr"/>
            <a:endParaRPr lang="en-US" sz="1100" b="1" i="1">
              <a:latin typeface="Calibri" pitchFamily="34" charset="0"/>
            </a:endParaRPr>
          </a:p>
          <a:p>
            <a:pPr algn="ctr"/>
            <a:endParaRPr lang="en-US" sz="1100" b="1" i="1">
              <a:latin typeface="Calibri" pitchFamily="34" charset="0"/>
            </a:endParaRPr>
          </a:p>
          <a:p>
            <a:r>
              <a:rPr lang="en-US" sz="1100" b="1" i="1">
                <a:latin typeface="Calibri" pitchFamily="34" charset="0"/>
              </a:rPr>
              <a:t>                  </a:t>
            </a:r>
            <a:r>
              <a:rPr lang="en-US" sz="2400" b="1" i="1">
                <a:solidFill>
                  <a:srgbClr val="002060"/>
                </a:solidFill>
                <a:latin typeface="Calibri" pitchFamily="34" charset="0"/>
              </a:rPr>
              <a:t>THANK YOU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8689975" y="0"/>
          <a:ext cx="4540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5440230" imgH="5623095" progId="">
                  <p:embed/>
                </p:oleObj>
              </mc:Choice>
              <mc:Fallback>
                <p:oleObj r:id="rId4" imgW="5440230" imgH="5623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975" y="0"/>
                        <a:ext cx="4540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42910" y="642918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501122" cy="2862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u="sng" cap="small" dirty="0" smtClean="0">
                <a:solidFill>
                  <a:srgbClr val="FFFF00"/>
                </a:solidFill>
              </a:rPr>
              <a:t>Important Parts of the Presentation</a:t>
            </a:r>
          </a:p>
          <a:p>
            <a:endParaRPr lang="en-IN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  Part A – Alternative of Ground Water a </a:t>
            </a:r>
            <a:r>
              <a:rPr lang="en-IN" b="1" dirty="0" err="1" smtClean="0">
                <a:solidFill>
                  <a:srgbClr val="FFFF00"/>
                </a:solidFill>
              </a:rPr>
              <a:t>Jorhat</a:t>
            </a:r>
            <a:r>
              <a:rPr lang="en-IN" b="1" dirty="0" smtClean="0">
                <a:solidFill>
                  <a:srgbClr val="FFFF00"/>
                </a:solidFill>
              </a:rPr>
              <a:t> Specific  (</a:t>
            </a:r>
            <a:r>
              <a:rPr lang="en-IN" sz="1400" b="1" i="1" dirty="0" smtClean="0">
                <a:solidFill>
                  <a:srgbClr val="FFFF00"/>
                </a:solidFill>
              </a:rPr>
              <a:t>hypothetical</a:t>
            </a:r>
            <a:r>
              <a:rPr lang="en-IN" b="1" dirty="0" smtClean="0">
                <a:solidFill>
                  <a:srgbClr val="FFFF00"/>
                </a:solidFill>
              </a:rPr>
              <a:t>) Calculation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  Part B – Arsenic Problem in NE Region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  Part C – CSIR-NEIST Initiatives – Synthetic adsorbents</a:t>
            </a:r>
          </a:p>
          <a:p>
            <a:r>
              <a:rPr lang="en-IN" b="1" dirty="0" smtClean="0">
                <a:solidFill>
                  <a:srgbClr val="FFFF00"/>
                </a:solidFill>
              </a:rPr>
              <a:t>                                                             Adsorbents of Bio-Origin Base from NE Region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  Part D – Cost details of the Technology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  Part E - Permanent Immobilisation – Toxic anions 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42844" y="117693"/>
            <a:ext cx="8786874" cy="67403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First Alternative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IN JORHAT -    Ground Water to be Harnessed</a:t>
            </a: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                                                                        </a:t>
            </a:r>
            <a: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                                                  </a:t>
            </a:r>
            <a:r>
              <a:rPr lang="en-US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Ground Water not to be Harnessed</a:t>
            </a:r>
            <a:endParaRPr lang="en-IN" sz="24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endParaRPr lang="en-I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Some Simple Calculations on the Scope of Rain Water Use</a:t>
            </a:r>
          </a:p>
          <a:p>
            <a:endParaRPr lang="en-I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r>
              <a:rPr lang="en-IN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Rainfall in </a:t>
            </a:r>
            <a:r>
              <a:rPr lang="en-IN" sz="2400" b="1" spc="50" dirty="0" err="1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Jorhat</a:t>
            </a:r>
            <a:r>
              <a:rPr lang="en-IN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IN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An example from an unusually heavy rainfall </a:t>
            </a:r>
            <a:b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e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                              </a:t>
            </a:r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period in </a:t>
            </a:r>
            <a:r>
              <a:rPr lang="en-IN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2010- </a:t>
            </a:r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from</a:t>
            </a:r>
            <a:r>
              <a:rPr lang="en-IN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Met Office </a:t>
            </a:r>
            <a:r>
              <a:rPr lang="en-IN" sz="2400" b="1" u="sng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Guwahati</a:t>
            </a:r>
            <a:r>
              <a:rPr lang="en-IN" sz="24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IN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March </a:t>
            </a:r>
            <a:r>
              <a:rPr lang="en-IN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90.1mm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April </a:t>
            </a:r>
            <a:r>
              <a:rPr lang="en-IN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282.6mm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May </a:t>
            </a:r>
            <a:r>
              <a:rPr lang="en-IN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305.3mm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 Total Rain Fall    </a:t>
            </a:r>
            <a:r>
              <a:rPr lang="en-IN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678mm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Rainfall 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amount is described as the depth of water reaching the ground, </a:t>
            </a: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typically 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inches or </a:t>
            </a:r>
            <a:r>
              <a:rPr lang="en-IN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millimeters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(25 mm equals one inch).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An 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inch of rain is exactly that, water that is one inch deep.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One 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inch of rainfall equals 4.7 gallons of water per square yard or 22,650 </a:t>
            </a: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gallons </a:t>
            </a:r>
            <a:r>
              <a:rPr lang="en-IN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water per acre!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85720" y="285728"/>
            <a:ext cx="8643998" cy="60016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dirty="0" smtClean="0"/>
              <a:t> Assuming  total rainfall as only  </a:t>
            </a:r>
            <a:r>
              <a:rPr lang="en-IN" sz="2000" b="1" dirty="0" smtClean="0">
                <a:solidFill>
                  <a:srgbClr val="CC3300"/>
                </a:solidFill>
              </a:rPr>
              <a:t>500 mm (or 20 inch ) </a:t>
            </a:r>
            <a:r>
              <a:rPr lang="en-IN" sz="2000" b="1" dirty="0" smtClean="0"/>
              <a:t>rainfall in </a:t>
            </a:r>
            <a:r>
              <a:rPr lang="en-IN" sz="2000" b="1" dirty="0" err="1" smtClean="0"/>
              <a:t>Jorhat</a:t>
            </a:r>
            <a:r>
              <a:rPr lang="en-IN" sz="2000" b="1" dirty="0" smtClean="0"/>
              <a:t> from   </a:t>
            </a:r>
            <a:br>
              <a:rPr lang="en-IN" sz="2000" b="1" dirty="0" smtClean="0"/>
            </a:br>
            <a:r>
              <a:rPr lang="en-IN" sz="2000" b="1" dirty="0" smtClean="0"/>
              <a:t>  </a:t>
            </a:r>
            <a:r>
              <a:rPr lang="en-IN" sz="2000" b="1" dirty="0" smtClean="0">
                <a:solidFill>
                  <a:srgbClr val="CC3300"/>
                </a:solidFill>
              </a:rPr>
              <a:t>April to May 2010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smtClean="0"/>
              <a:t>is equivalent to </a:t>
            </a:r>
            <a:r>
              <a:rPr lang="en-IN" sz="2000" b="1" dirty="0" smtClean="0">
                <a:solidFill>
                  <a:srgbClr val="CC3300"/>
                </a:solidFill>
              </a:rPr>
              <a:t>4,53,000 Gallons ≈ 17,15,000 </a:t>
            </a:r>
            <a:r>
              <a:rPr lang="en-IN" sz="2000" b="1" dirty="0" err="1" smtClean="0">
                <a:solidFill>
                  <a:srgbClr val="CC3300"/>
                </a:solidFill>
              </a:rPr>
              <a:t>Liters</a:t>
            </a:r>
            <a:r>
              <a:rPr lang="en-IN" sz="2000" b="1" dirty="0" smtClean="0">
                <a:solidFill>
                  <a:srgbClr val="CC3300"/>
                </a:solidFill>
              </a:rPr>
              <a:t>/acre  </a:t>
            </a:r>
          </a:p>
          <a:p>
            <a:pPr>
              <a:lnSpc>
                <a:spcPct val="200000"/>
              </a:lnSpc>
            </a:pPr>
            <a:r>
              <a:rPr lang="en-IN" sz="2000" b="1" dirty="0" smtClean="0">
                <a:solidFill>
                  <a:srgbClr val="CC3300"/>
                </a:solidFill>
              </a:rPr>
              <a:t>  (1 Gallon = 3.785 </a:t>
            </a:r>
            <a:r>
              <a:rPr lang="en-IN" sz="2000" b="1" dirty="0" err="1" smtClean="0">
                <a:solidFill>
                  <a:srgbClr val="CC3300"/>
                </a:solidFill>
              </a:rPr>
              <a:t>Liters</a:t>
            </a:r>
            <a:r>
              <a:rPr lang="en-IN" sz="2000" b="1" dirty="0" smtClean="0">
                <a:solidFill>
                  <a:srgbClr val="CC3300"/>
                </a:solidFill>
              </a:rPr>
              <a:t>) – </a:t>
            </a:r>
            <a:r>
              <a:rPr lang="en-IN" sz="2000" b="1" dirty="0" smtClean="0">
                <a:solidFill>
                  <a:schemeClr val="tx1"/>
                </a:solidFill>
              </a:rPr>
              <a:t>No evaporation and No Percolation loss .</a:t>
            </a:r>
            <a:r>
              <a:rPr lang="en-IN" sz="2000" b="1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  According to WHO per day requirement of safe water/person is </a:t>
            </a:r>
            <a:r>
              <a:rPr lang="en-US" sz="2000" b="1" dirty="0" smtClean="0">
                <a:solidFill>
                  <a:srgbClr val="FF0000"/>
                </a:solidFill>
              </a:rPr>
              <a:t>40 liters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FF0000"/>
                </a:solidFill>
              </a:rPr>
              <a:t> 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17,15,000 </a:t>
            </a:r>
            <a:r>
              <a:rPr lang="en-IN" sz="2000" b="1" dirty="0" err="1" smtClean="0">
                <a:solidFill>
                  <a:schemeClr val="accent6">
                    <a:lumMod val="75000"/>
                  </a:schemeClr>
                </a:solidFill>
              </a:rPr>
              <a:t>Liters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/acre </a:t>
            </a:r>
            <a:r>
              <a:rPr lang="en-IN" sz="2000" b="1" dirty="0" smtClean="0"/>
              <a:t>is sufficient for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42,875 persons for one day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</a:rPr>
              <a:t>Assuming there is 1,000 person </a:t>
            </a:r>
            <a:r>
              <a:rPr lang="en-US" sz="2000" b="1" dirty="0" smtClean="0"/>
              <a:t>in NEIST </a:t>
            </a:r>
            <a:r>
              <a:rPr lang="en-US" sz="2000" b="1" dirty="0" err="1" smtClean="0"/>
              <a:t>Jorhat</a:t>
            </a:r>
            <a:r>
              <a:rPr lang="en-US" sz="2000" b="1" dirty="0" smtClean="0"/>
              <a:t> campus the rainfall in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one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Acre </a:t>
            </a:r>
            <a:r>
              <a:rPr lang="en-US" sz="2000" b="1" dirty="0" smtClean="0"/>
              <a:t>of  roof from 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March to 31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May 2010 was sufficient for </a:t>
            </a:r>
            <a:r>
              <a:rPr lang="en-IN" sz="2000" b="1" dirty="0" smtClean="0">
                <a:solidFill>
                  <a:srgbClr val="FF0000"/>
                </a:solidFill>
              </a:rPr>
              <a:t>≈ 43 days </a:t>
            </a:r>
            <a:br>
              <a:rPr lang="en-IN" sz="2000" b="1" dirty="0" smtClean="0">
                <a:solidFill>
                  <a:srgbClr val="FF0000"/>
                </a:solidFill>
              </a:rPr>
            </a:br>
            <a:r>
              <a:rPr lang="en-IN" sz="2000" b="1" dirty="0" smtClean="0">
                <a:solidFill>
                  <a:srgbClr val="FF0000"/>
                </a:solidFill>
              </a:rPr>
              <a:t>  </a:t>
            </a:r>
            <a:r>
              <a:rPr lang="en-IN" sz="2000" b="1" dirty="0" smtClean="0">
                <a:solidFill>
                  <a:srgbClr val="002060"/>
                </a:solidFill>
              </a:rPr>
              <a:t>{one Acre = 43,560 </a:t>
            </a:r>
            <a:r>
              <a:rPr lang="en-IN" sz="2000" b="1" dirty="0" err="1" smtClean="0">
                <a:solidFill>
                  <a:srgbClr val="002060"/>
                </a:solidFill>
              </a:rPr>
              <a:t>sq.ft</a:t>
            </a:r>
            <a:r>
              <a:rPr lang="en-IN" sz="2000" b="1" dirty="0" smtClean="0">
                <a:solidFill>
                  <a:srgbClr val="002060"/>
                </a:solidFill>
              </a:rPr>
              <a:t> ≈ 15.18 Assam </a:t>
            </a:r>
            <a:r>
              <a:rPr lang="en-IN" sz="2000" b="1" dirty="0" err="1" smtClean="0">
                <a:solidFill>
                  <a:srgbClr val="002060"/>
                </a:solidFill>
              </a:rPr>
              <a:t>Katha</a:t>
            </a:r>
            <a:r>
              <a:rPr lang="en-IN" sz="2000" b="1" dirty="0" smtClean="0">
                <a:solidFill>
                  <a:srgbClr val="002060"/>
                </a:solidFill>
              </a:rPr>
              <a:t> } </a:t>
            </a:r>
          </a:p>
          <a:p>
            <a:pPr>
              <a:lnSpc>
                <a:spcPct val="150000"/>
              </a:lnSpc>
            </a:pPr>
            <a:r>
              <a:rPr lang="en-US" sz="2000" b="1" u="sng" cap="small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Water for 43 days from 90 days of rainfall over one acre of land/1000 people</a:t>
            </a:r>
            <a:endParaRPr lang="en-IN" sz="2000" b="1" u="sng" cap="small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</a:rPr>
              <a:t> T</a:t>
            </a:r>
            <a:r>
              <a:rPr lang="en-US" sz="2800" b="1" u="sng" cap="all" dirty="0" smtClean="0">
                <a:solidFill>
                  <a:schemeClr val="tx1"/>
                </a:solidFill>
              </a:rPr>
              <a:t>here is enough POSSIBLE RAIN WATER ALTERNATIVES – YET NOT EXPLORED COMPLETELY  </a:t>
            </a:r>
            <a:endParaRPr lang="en-IN" sz="2800" b="1" u="sng" cap="al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071678"/>
            <a:ext cx="6858048" cy="45005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2844" y="214290"/>
            <a:ext cx="871543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114300" algn="just"/>
            <a: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0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Initiatives and Activities by CSIR-NEIST </a:t>
            </a:r>
            <a:r>
              <a:rPr lang="en-US" sz="2000" b="1" u="sng" cap="all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Jorhat</a:t>
            </a:r>
            <a:r>
              <a:rPr lang="en-US" sz="20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b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Related  to Problem OF ARSENIC AND FLUORIDE </a:t>
            </a:r>
            <a:b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Ground Water</a:t>
            </a:r>
            <a:endParaRPr lang="en-US" sz="2000" cap="all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 eaLnBrk="0" hangingPunct="0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Background of the Problem - Arsenic occurrence in the NE States, India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928802"/>
          <a:ext cx="8501122" cy="4267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40516"/>
                <a:gridCol w="2693945"/>
                <a:gridCol w="2266661"/>
              </a:tblGrid>
              <a:tr h="15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/>
                        <a:t>Arsenic contaminated areas of different </a:t>
                      </a:r>
                      <a:r>
                        <a:rPr lang="en-IN" sz="2000" b="1" dirty="0" err="1"/>
                        <a:t>northeastern</a:t>
                      </a:r>
                      <a:r>
                        <a:rPr lang="en-IN" sz="2000" b="1" dirty="0"/>
                        <a:t> region of  India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/>
                        <a:t>District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/>
                        <a:t>Arsenic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/>
                        <a:t>range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/>
                        <a:t>Assam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Barpeta, Dhemaji, Dhubari, Darrang, and Golaghat,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/>
                        <a:t>100-200 ppb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/>
                        <a:t>Manipur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err="1"/>
                        <a:t>Thoubal</a:t>
                      </a:r>
                      <a:r>
                        <a:rPr lang="en-IN" sz="2000" dirty="0"/>
                        <a:t>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/>
                        <a:t>799-987 ppb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/>
                        <a:t>Arunachal Pradesh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err="1"/>
                        <a:t>Papum</a:t>
                      </a:r>
                      <a:r>
                        <a:rPr lang="en-IN" sz="2000" dirty="0"/>
                        <a:t> Pare, West </a:t>
                      </a:r>
                      <a:r>
                        <a:rPr lang="en-IN" sz="2000" dirty="0" err="1"/>
                        <a:t>Kameng</a:t>
                      </a:r>
                      <a:r>
                        <a:rPr lang="en-IN" sz="2000" dirty="0"/>
                        <a:t> , East </a:t>
                      </a:r>
                      <a:r>
                        <a:rPr lang="en-IN" sz="2000" dirty="0" err="1"/>
                        <a:t>Kameng</a:t>
                      </a:r>
                      <a:r>
                        <a:rPr lang="en-IN" sz="2000" dirty="0"/>
                        <a:t>, Lower </a:t>
                      </a:r>
                      <a:r>
                        <a:rPr lang="en-IN" sz="2000" dirty="0" err="1"/>
                        <a:t>Subansiri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Dibang</a:t>
                      </a:r>
                      <a:r>
                        <a:rPr lang="en-IN" sz="2000" dirty="0"/>
                        <a:t> Valley, </a:t>
                      </a:r>
                      <a:r>
                        <a:rPr lang="en-IN" sz="2000" dirty="0" err="1"/>
                        <a:t>Tirap</a:t>
                      </a:r>
                      <a:r>
                        <a:rPr lang="en-IN" sz="2000" dirty="0"/>
                        <a:t>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/>
                        <a:t>618 ppb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/>
                        <a:t>Tripura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West Tripura, North Tripura and Dhalai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/>
                        <a:t>65-445 ppb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/>
                        <a:t>Nagaland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Mokok chong, Mon </a:t>
                      </a:r>
                      <a:endParaRPr lang="en-IN" sz="20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         50-278 ppb </a:t>
                      </a:r>
                      <a:endParaRPr lang="en-IN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642918"/>
            <a:ext cx="871537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- Some proven Arsenic contaminated areas of different northeastern </a:t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regions of India (as par 2004 report)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6000768"/>
            <a:ext cx="86439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Green </a:t>
            </a:r>
            <a:r>
              <a:rPr lang="en-US" sz="2000" dirty="0" smtClean="0"/>
              <a:t>– The method is Very Suitable; </a:t>
            </a:r>
            <a:r>
              <a:rPr lang="en-US" sz="2000" b="1" dirty="0" smtClean="0">
                <a:solidFill>
                  <a:srgbClr val="FFCC00"/>
                </a:solidFill>
              </a:rPr>
              <a:t>Orange</a:t>
            </a:r>
            <a:r>
              <a:rPr lang="en-US" sz="2000" dirty="0" smtClean="0"/>
              <a:t> – Average Suitability,  </a:t>
            </a:r>
            <a:r>
              <a:rPr lang="en-US" sz="2000" b="1" dirty="0" smtClean="0">
                <a:solidFill>
                  <a:srgbClr val="CC3300"/>
                </a:solidFill>
              </a:rPr>
              <a:t>Red</a:t>
            </a:r>
            <a:r>
              <a:rPr lang="en-US" sz="2000" dirty="0" smtClean="0"/>
              <a:t> – The method is not attractive</a:t>
            </a:r>
            <a:endParaRPr lang="en-IN" sz="2000" dirty="0"/>
          </a:p>
        </p:txBody>
      </p:sp>
      <p:sp>
        <p:nvSpPr>
          <p:cNvPr id="7" name="Rectangle 6"/>
          <p:cNvSpPr/>
          <p:nvPr/>
        </p:nvSpPr>
        <p:spPr>
          <a:xfrm>
            <a:off x="142844" y="142852"/>
            <a:ext cx="692948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 Comparison of Globally Available Arsenic Removal Methods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8715404" y="0"/>
          <a:ext cx="428596" cy="43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4" imgW="5440230" imgH="5623095" progId="">
                  <p:embed/>
                </p:oleObj>
              </mc:Choice>
              <mc:Fallback>
                <p:oleObj r:id="rId4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404" y="0"/>
                        <a:ext cx="428596" cy="43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305" y="928688"/>
            <a:ext cx="2621573" cy="4500562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857251"/>
            <a:ext cx="2429608" cy="450056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3429000" y="3071814"/>
            <a:ext cx="1286608" cy="46037"/>
          </a:xfrm>
          <a:prstGeom prst="rightArrow">
            <a:avLst>
              <a:gd name="adj1" fmla="val 50000"/>
              <a:gd name="adj2" fmla="val 154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 rot="-4626981">
            <a:off x="3821541" y="2552761"/>
            <a:ext cx="614362" cy="268166"/>
          </a:xfrm>
          <a:prstGeom prst="curvedUpArrow">
            <a:avLst>
              <a:gd name="adj1" fmla="val 45820"/>
              <a:gd name="adj2" fmla="val 91639"/>
              <a:gd name="adj3" fmla="val 33333"/>
            </a:avLst>
          </a:prstGeom>
          <a:solidFill>
            <a:srgbClr val="BB059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18385011" flipV="1">
            <a:off x="3770618" y="3272632"/>
            <a:ext cx="642937" cy="285750"/>
          </a:xfrm>
          <a:prstGeom prst="curvedUpArrow">
            <a:avLst>
              <a:gd name="adj1" fmla="val 45808"/>
              <a:gd name="adj2" fmla="val 91596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214805" y="5715001"/>
            <a:ext cx="86472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33CC"/>
                </a:solidFill>
                <a:cs typeface="Times New Roman" pitchFamily="18" charset="0"/>
              </a:rPr>
              <a:t>Brucite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5786804" y="5715001"/>
            <a:ext cx="173941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rgbClr val="0033CC"/>
                </a:solidFill>
                <a:cs typeface="Times New Roman" pitchFamily="18" charset="0"/>
              </a:rPr>
              <a:t>Hydrotalcite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2946" y="3857626"/>
            <a:ext cx="1071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Al</a:t>
            </a:r>
            <a:r>
              <a:rPr lang="en-US" sz="1200" b="1" baseline="80000" dirty="0">
                <a:solidFill>
                  <a:srgbClr val="00B050"/>
                </a:solidFill>
              </a:rPr>
              <a:t>3</a:t>
            </a:r>
            <a:r>
              <a:rPr lang="en-US" b="1" baseline="44000" dirty="0">
                <a:solidFill>
                  <a:srgbClr val="00B050"/>
                </a:solidFill>
              </a:rPr>
              <a:t>+</a:t>
            </a:r>
            <a:r>
              <a:rPr lang="en-US" b="1" baseline="30000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2608" y="1857375"/>
            <a:ext cx="1071197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BB0598"/>
                </a:solidFill>
              </a:rPr>
              <a:t>Mg</a:t>
            </a:r>
            <a:r>
              <a:rPr lang="en-US" sz="1600" b="1" baseline="30000" dirty="0">
                <a:solidFill>
                  <a:srgbClr val="BB0598"/>
                </a:solidFill>
              </a:rPr>
              <a:t>2+ </a:t>
            </a:r>
            <a:r>
              <a:rPr lang="en-US" sz="1600" b="1" dirty="0">
                <a:solidFill>
                  <a:srgbClr val="BB0598"/>
                </a:solidFill>
              </a:rPr>
              <a:t>ion</a:t>
            </a:r>
            <a:endParaRPr lang="en-US" sz="1600" b="1" baseline="30000" dirty="0">
              <a:solidFill>
                <a:srgbClr val="BB059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446" y="2428875"/>
            <a:ext cx="12866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Interlayer    </a:t>
            </a:r>
          </a:p>
          <a:p>
            <a:pPr>
              <a:defRPr/>
            </a:pPr>
            <a:r>
              <a:rPr lang="en-US" dirty="0"/>
              <a:t>     Anions</a:t>
            </a:r>
          </a:p>
        </p:txBody>
      </p:sp>
      <p:sp>
        <p:nvSpPr>
          <p:cNvPr id="15" name="Oval 14"/>
          <p:cNvSpPr/>
          <p:nvPr/>
        </p:nvSpPr>
        <p:spPr>
          <a:xfrm>
            <a:off x="7715251" y="2500314"/>
            <a:ext cx="143608" cy="1428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7643447" y="6492876"/>
            <a:ext cx="12763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6849816B-BE74-41DD-91AB-E9317F5FE431}" type="slidenum">
              <a:rPr lang="en-IN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8</a:t>
            </a:fld>
            <a:endParaRPr lang="en-IN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2910" y="214290"/>
            <a:ext cx="785818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STRUCTURE OF </a:t>
            </a:r>
            <a:r>
              <a:rPr lang="en-US" sz="2800" b="1" dirty="0" smtClean="0">
                <a:cs typeface="Times New Roman" pitchFamily="18" charset="0"/>
              </a:rPr>
              <a:t>HYDROTALCITE </a:t>
            </a:r>
            <a:r>
              <a:rPr lang="en-US" sz="2800" b="1" dirty="0">
                <a:cs typeface="Times New Roman" pitchFamily="18" charset="0"/>
              </a:rPr>
              <a:t>TYPE LDH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8509000" y="0"/>
          <a:ext cx="63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5440230" imgH="5623095" progId="">
                  <p:embed/>
                </p:oleObj>
              </mc:Choice>
              <mc:Fallback>
                <p:oleObj r:id="rId3" imgW="5440230" imgH="5623095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0"/>
                        <a:ext cx="63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98"/>
          <p:cNvGraphicFramePr>
            <a:graphicFrameLocks noChangeAspect="1"/>
          </p:cNvGraphicFramePr>
          <p:nvPr/>
        </p:nvGraphicFramePr>
        <p:xfrm>
          <a:off x="1285852" y="1000108"/>
          <a:ext cx="664368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5" imgW="6648374" imgH="4276828" progId="Excel.Sheet.8">
                  <p:embed/>
                </p:oleObj>
              </mc:Choice>
              <mc:Fallback>
                <p:oleObj name="Worksheet" r:id="rId5" imgW="6648374" imgH="4276828" progId="Excel.Sheet.8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000108"/>
                        <a:ext cx="6643687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071538" y="4929198"/>
            <a:ext cx="761458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100" dirty="0">
                <a:ea typeface="Calibri" pitchFamily="34" charset="0"/>
                <a:cs typeface="Times New Roman" pitchFamily="18" charset="0"/>
              </a:rPr>
            </a:b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Fig 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- Comparative 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arsenite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 adsorption ability of different LDH</a:t>
            </a:r>
            <a:endParaRPr lang="en-US" sz="2000" dirty="0"/>
          </a:p>
          <a:p>
            <a:pPr eaLnBrk="0" hangingPunct="0"/>
            <a:endParaRPr 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14282" y="214313"/>
            <a:ext cx="878687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000" b="1" u="sng" cap="small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Some Relevant Figures on Arsenic Removal by LDH developed by CSIR-NEIST </a:t>
            </a:r>
            <a:r>
              <a:rPr lang="en-US" sz="2000" b="1" u="sng" cap="small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Jorhat</a:t>
            </a:r>
            <a:endParaRPr lang="en-US" sz="2000" b="1" u="sng" cap="small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cap="small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000" b="1" cap="small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On Performance of  Different LDH Based adsorbents for </a:t>
            </a:r>
            <a:r>
              <a:rPr lang="en-US" sz="2000" b="1" cap="small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arsenite</a:t>
            </a:r>
            <a:r>
              <a:rPr lang="en-US" cap="small" dirty="0" smtClean="0">
                <a:ea typeface="Calibri" pitchFamily="34" charset="0"/>
              </a:rPr>
              <a:t> </a:t>
            </a:r>
            <a:endParaRPr lang="en-US" cap="small" dirty="0">
              <a:ea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44" y="5572140"/>
            <a:ext cx="8858280" cy="110799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Removal Efficiency - 99.99% As from a solution of 0.1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ppm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 of As;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Vrinda" pitchFamily="34" charset="0"/>
              </a:rPr>
              <a:t>T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he amount of adsorbent required 0.10 g/20 ml As solution with 90 min of </a:t>
            </a:r>
            <a:b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</a:b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                                                                exposure at (30 ± 1)°C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651</Words>
  <Application>Microsoft Office PowerPoint</Application>
  <PresentationFormat>On-screen Show (4:3)</PresentationFormat>
  <Paragraphs>181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Comic Sans MS</vt:lpstr>
      <vt:lpstr>Times New Roman</vt:lpstr>
      <vt:lpstr>Vrinda</vt:lpstr>
      <vt:lpstr>Wingdings</vt:lpstr>
      <vt:lpstr>Office Theme</vt:lpstr>
      <vt:lpstr>Worksheet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Dr.R.L.Goswami</dc:creator>
  <cp:lastModifiedBy>Safa Fanaian</cp:lastModifiedBy>
  <cp:revision>28</cp:revision>
  <dcterms:created xsi:type="dcterms:W3CDTF">2014-10-18T08:45:02Z</dcterms:created>
  <dcterms:modified xsi:type="dcterms:W3CDTF">2015-04-15T07:07:01Z</dcterms:modified>
</cp:coreProperties>
</file>